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1" r:id="rId6"/>
    <p:sldId id="262" r:id="rId7"/>
    <p:sldId id="263" r:id="rId8"/>
    <p:sldId id="264" r:id="rId9"/>
    <p:sldId id="265" r:id="rId10"/>
    <p:sldId id="268" r:id="rId11"/>
    <p:sldId id="269" r:id="rId12"/>
    <p:sldId id="270" r:id="rId13"/>
    <p:sldId id="271" r:id="rId14"/>
    <p:sldId id="272" r:id="rId15"/>
    <p:sldId id="273" r:id="rId16"/>
    <p:sldId id="274" r:id="rId17"/>
    <p:sldId id="282" r:id="rId18"/>
    <p:sldId id="275" r:id="rId19"/>
    <p:sldId id="276" r:id="rId20"/>
    <p:sldId id="283" r:id="rId21"/>
    <p:sldId id="285" r:id="rId22"/>
    <p:sldId id="277" r:id="rId23"/>
    <p:sldId id="278" r:id="rId24"/>
    <p:sldId id="279" r:id="rId25"/>
    <p:sldId id="280"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190" autoAdjust="0"/>
    <p:restoredTop sz="94660"/>
  </p:normalViewPr>
  <p:slideViewPr>
    <p:cSldViewPr snapToGrid="0">
      <p:cViewPr>
        <p:scale>
          <a:sx n="77" d="100"/>
          <a:sy n="77" d="100"/>
        </p:scale>
        <p:origin x="-8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8" name="Rectangle 7"/>
          <p:cNvSpPr/>
          <p:nvPr/>
        </p:nvSpPr>
        <p:spPr>
          <a:xfrm>
            <a:off x="1036320" y="0"/>
            <a:ext cx="100584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016000" y="3200400"/>
            <a:ext cx="10058400" cy="1524000"/>
          </a:xfrm>
        </p:spPr>
        <p:txBody>
          <a:bodyPr>
            <a:noAutofit/>
          </a:bodyPr>
          <a:lstStyle>
            <a:lvl1pPr>
              <a:defRPr sz="8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016000" y="4724400"/>
            <a:ext cx="9144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9A3C6109-098A-4FF8-AC86-1552B526C752}" type="datetimeFigureOut">
              <a:rPr lang="en-US" smtClean="0"/>
              <a:t>9/23/2020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C6549-AC4B-43B4-938B-0689B13849CF}" type="slidenum">
              <a:rPr lang="en-US" smtClean="0"/>
              <a:t>‹Nº›</a:t>
            </a:fld>
            <a:endParaRPr lang="en-US"/>
          </a:p>
        </p:txBody>
      </p:sp>
      <p:sp>
        <p:nvSpPr>
          <p:cNvPr id="7" name="Rectangle 6"/>
          <p:cNvSpPr/>
          <p:nvPr/>
        </p:nvSpPr>
        <p:spPr>
          <a:xfrm>
            <a:off x="1036320" y="6172200"/>
            <a:ext cx="100584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1219200" y="685800"/>
            <a:ext cx="9652000" cy="3886200"/>
          </a:xfrm>
        </p:spPr>
        <p:txBody>
          <a:bodyPr vert="eaVert" anchor="t" anchorCtr="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9A3C6109-098A-4FF8-AC86-1552B526C752}" type="datetimeFigureOut">
              <a:rPr lang="en-US" smtClean="0"/>
              <a:t>9/23/2020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C6549-AC4B-43B4-938B-0689B13849CF}" type="slidenum">
              <a:rPr lang="en-US" smtClean="0"/>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16000" y="685802"/>
            <a:ext cx="2438400" cy="5410199"/>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4400" y="685801"/>
            <a:ext cx="7620000" cy="4876800"/>
          </a:xfrm>
        </p:spPr>
        <p:txBody>
          <a:bodyPr vert="eaVert" anchor="t" anchorCtr="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9A3C6109-098A-4FF8-AC86-1552B526C752}" type="datetimeFigureOut">
              <a:rPr lang="en-US" smtClean="0"/>
              <a:t>9/23/2020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C6549-AC4B-43B4-938B-0689B13849CF}" type="slidenum">
              <a:rPr lang="en-US" smtClean="0"/>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9A3C6109-098A-4FF8-AC86-1552B526C752}" type="datetimeFigureOut">
              <a:rPr lang="en-US" smtClean="0"/>
              <a:t>9/23/2020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C6549-AC4B-43B4-938B-0689B13849CF}" type="slidenum">
              <a:rPr lang="en-US" smtClean="0"/>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7" name="Rectangle 6"/>
          <p:cNvSpPr/>
          <p:nvPr/>
        </p:nvSpPr>
        <p:spPr>
          <a:xfrm>
            <a:off x="1036320" y="0"/>
            <a:ext cx="100584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016000" y="3276600"/>
            <a:ext cx="10058400" cy="1676400"/>
          </a:xfrm>
        </p:spPr>
        <p:txBody>
          <a:bodyPr anchor="b" anchorCtr="0"/>
          <a:lstStyle>
            <a:lvl1pPr algn="l">
              <a:defRPr sz="5400" b="0"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16000" y="4953000"/>
            <a:ext cx="9144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A3C6109-098A-4FF8-AC86-1552B526C752}" type="datetimeFigureOut">
              <a:rPr lang="en-US" smtClean="0"/>
              <a:t>9/23/2020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C6549-AC4B-43B4-938B-0689B13849CF}" type="slidenum">
              <a:rPr lang="en-US" smtClean="0"/>
              <a:t>‹Nº›</a:t>
            </a:fld>
            <a:endParaRPr lang="en-US"/>
          </a:p>
        </p:txBody>
      </p:sp>
      <p:sp>
        <p:nvSpPr>
          <p:cNvPr id="8" name="Rectangle 7"/>
          <p:cNvSpPr/>
          <p:nvPr/>
        </p:nvSpPr>
        <p:spPr>
          <a:xfrm>
            <a:off x="1036320" y="6172200"/>
            <a:ext cx="100584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Content Placeholder 2"/>
          <p:cNvSpPr>
            <a:spLocks noGrp="1"/>
          </p:cNvSpPr>
          <p:nvPr>
            <p:ph sz="half" idx="1"/>
          </p:nvPr>
        </p:nvSpPr>
        <p:spPr>
          <a:xfrm>
            <a:off x="1016000" y="609601"/>
            <a:ext cx="48768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197600" y="609601"/>
            <a:ext cx="48768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Date Placeholder 4"/>
          <p:cNvSpPr>
            <a:spLocks noGrp="1"/>
          </p:cNvSpPr>
          <p:nvPr>
            <p:ph type="dt" sz="half" idx="10"/>
          </p:nvPr>
        </p:nvSpPr>
        <p:spPr/>
        <p:txBody>
          <a:bodyPr/>
          <a:lstStyle/>
          <a:p>
            <a:fld id="{9A3C6109-098A-4FF8-AC86-1552B526C752}" type="datetimeFigureOut">
              <a:rPr lang="en-US" smtClean="0"/>
              <a:t>9/23/2020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EC6549-AC4B-43B4-938B-0689B13849CF}" type="slidenum">
              <a:rPr lang="en-US" smtClean="0"/>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11936" y="609600"/>
            <a:ext cx="48768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011936" y="1329264"/>
            <a:ext cx="48768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193536" y="609600"/>
            <a:ext cx="48768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193536" y="1329264"/>
            <a:ext cx="48768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Date Placeholder 6"/>
          <p:cNvSpPr>
            <a:spLocks noGrp="1"/>
          </p:cNvSpPr>
          <p:nvPr>
            <p:ph type="dt" sz="half" idx="10"/>
          </p:nvPr>
        </p:nvSpPr>
        <p:spPr/>
        <p:txBody>
          <a:bodyPr/>
          <a:lstStyle/>
          <a:p>
            <a:fld id="{9A3C6109-098A-4FF8-AC86-1552B526C752}" type="datetimeFigureOut">
              <a:rPr lang="en-US" smtClean="0"/>
              <a:t>9/23/2020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EC6549-AC4B-43B4-938B-0689B13849CF}" type="slidenum">
              <a:rPr lang="en-US" smtClean="0"/>
              <a:t>‹Nº›</a:t>
            </a:fld>
            <a:endParaRPr lang="en-US"/>
          </a:p>
        </p:txBody>
      </p:sp>
      <p:cxnSp>
        <p:nvCxnSpPr>
          <p:cNvPr id="11" name="Straight Connector 10"/>
          <p:cNvCxnSpPr/>
          <p:nvPr/>
        </p:nvCxnSpPr>
        <p:spPr>
          <a:xfrm>
            <a:off x="1011936" y="1249362"/>
            <a:ext cx="4876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193536" y="1249362"/>
            <a:ext cx="48768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9A3C6109-098A-4FF8-AC86-1552B526C752}" type="datetimeFigureOut">
              <a:rPr lang="en-US" smtClean="0"/>
              <a:t>9/23/2020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EC6549-AC4B-43B4-938B-0689B13849CF}" type="slidenum">
              <a:rPr lang="en-US" smtClean="0"/>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3C6109-098A-4FF8-AC86-1552B526C752}" type="datetimeFigureOut">
              <a:rPr lang="en-US" smtClean="0"/>
              <a:t>9/23/2020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EC6549-AC4B-43B4-938B-0689B13849CF}" type="slidenum">
              <a:rPr lang="en-US" smtClean="0"/>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016000" y="4572000"/>
            <a:ext cx="9046464" cy="1600200"/>
          </a:xfrm>
        </p:spPr>
        <p:txBody>
          <a:bodyPr anchor="b">
            <a:normAutofit/>
          </a:bodyPr>
          <a:lstStyle>
            <a:lvl1pPr algn="l">
              <a:defRPr sz="5400" b="0"/>
            </a:lvl1pPr>
          </a:lstStyle>
          <a:p>
            <a:r>
              <a:rPr lang="es-ES" smtClean="0"/>
              <a:t>Haga clic para modificar el estilo de título del patrón</a:t>
            </a:r>
            <a:endParaRPr lang="en-US"/>
          </a:p>
        </p:txBody>
      </p:sp>
      <p:sp>
        <p:nvSpPr>
          <p:cNvPr id="3" name="Content Placeholder 2"/>
          <p:cNvSpPr>
            <a:spLocks noGrp="1"/>
          </p:cNvSpPr>
          <p:nvPr>
            <p:ph idx="1"/>
          </p:nvPr>
        </p:nvSpPr>
        <p:spPr>
          <a:xfrm>
            <a:off x="4947821" y="457201"/>
            <a:ext cx="6126579"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016002" y="457200"/>
            <a:ext cx="3564876"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A3C6109-098A-4FF8-AC86-1552B526C752}" type="datetimeFigureOut">
              <a:rPr lang="en-US" smtClean="0"/>
              <a:t>9/23/2020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EC6549-AC4B-43B4-938B-0689B13849CF}" type="slidenum">
              <a:rPr lang="en-US" smtClean="0"/>
              <a:t>‹Nº›</a:t>
            </a:fld>
            <a:endParaRPr lang="en-US"/>
          </a:p>
        </p:txBody>
      </p:sp>
      <p:cxnSp>
        <p:nvCxnSpPr>
          <p:cNvPr id="10" name="Straight Connector 9"/>
          <p:cNvCxnSpPr/>
          <p:nvPr/>
        </p:nvCxnSpPr>
        <p:spPr>
          <a:xfrm rot="5400000">
            <a:off x="2871259" y="2514336"/>
            <a:ext cx="3810000" cy="2117"/>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011936" y="4572000"/>
            <a:ext cx="9046464" cy="1600200"/>
          </a:xfrm>
        </p:spPr>
        <p:txBody>
          <a:bodyPr anchor="b">
            <a:normAutofit/>
          </a:bodyPr>
          <a:lstStyle>
            <a:lvl1pPr algn="l">
              <a:defRPr sz="54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1036320" y="457200"/>
            <a:ext cx="100584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a:p>
        </p:txBody>
      </p:sp>
      <p:sp>
        <p:nvSpPr>
          <p:cNvPr id="4" name="Text Placeholder 3"/>
          <p:cNvSpPr>
            <a:spLocks noGrp="1"/>
          </p:cNvSpPr>
          <p:nvPr>
            <p:ph type="body" sz="half" idx="2"/>
          </p:nvPr>
        </p:nvSpPr>
        <p:spPr>
          <a:xfrm>
            <a:off x="1133856" y="3505200"/>
            <a:ext cx="98552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A3C6109-098A-4FF8-AC86-1552B526C752}" type="datetimeFigureOut">
              <a:rPr lang="en-US" smtClean="0"/>
              <a:t>9/23/2020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EC6549-AC4B-43B4-938B-0689B13849CF}" type="slidenum">
              <a:rPr lang="en-US" smtClean="0"/>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16000" y="4572000"/>
            <a:ext cx="9042400" cy="1600200"/>
          </a:xfrm>
          <a:prstGeom prst="rect">
            <a:avLst/>
          </a:prstGeom>
        </p:spPr>
        <p:txBody>
          <a:bodyPr vert="horz" lIns="91440" tIns="45720" rIns="91440" bIns="45720" rtlCol="0" anchor="b" anchorCtr="0">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16000" y="685800"/>
            <a:ext cx="10058400" cy="3886200"/>
          </a:xfrm>
          <a:prstGeom prst="rect">
            <a:avLst/>
          </a:prstGeom>
        </p:spPr>
        <p:txBody>
          <a:bodyPr vert="horz" lIns="91440" tIns="45720" rIns="91440" bIns="45720" rtlCol="0" anchor="ctr" anchorCtr="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8331200" y="6208777"/>
            <a:ext cx="28448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9A3C6109-098A-4FF8-AC86-1552B526C752}" type="datetimeFigureOut">
              <a:rPr lang="en-US" smtClean="0"/>
              <a:t>9/23/2020</a:t>
            </a:fld>
            <a:endParaRPr lang="en-US"/>
          </a:p>
        </p:txBody>
      </p:sp>
      <p:sp>
        <p:nvSpPr>
          <p:cNvPr id="5" name="Footer Placeholder 4"/>
          <p:cNvSpPr>
            <a:spLocks noGrp="1"/>
          </p:cNvSpPr>
          <p:nvPr>
            <p:ph type="ftr" sz="quarter" idx="3"/>
          </p:nvPr>
        </p:nvSpPr>
        <p:spPr>
          <a:xfrm>
            <a:off x="1015999" y="6208777"/>
            <a:ext cx="6498492"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10160000" y="5687569"/>
            <a:ext cx="1016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02EC6549-AC4B-43B4-938B-0689B13849CF}" type="slidenum">
              <a:rPr lang="en-US" smtClean="0"/>
              <a:t>‹Nº›</a:t>
            </a:fld>
            <a:endParaRPr lang="en-US"/>
          </a:p>
        </p:txBody>
      </p:sp>
      <p:sp>
        <p:nvSpPr>
          <p:cNvPr id="8" name="Rectangle 7"/>
          <p:cNvSpPr/>
          <p:nvPr/>
        </p:nvSpPr>
        <p:spPr>
          <a:xfrm>
            <a:off x="1036320" y="0"/>
            <a:ext cx="100584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036320" y="6172200"/>
            <a:ext cx="100584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rmAutofit fontScale="90000"/>
          </a:bodyPr>
          <a:lstStyle/>
          <a:p>
            <a:r>
              <a:rPr lang="es-MX" dirty="0" smtClean="0"/>
              <a:t>COVID19</a:t>
            </a:r>
            <a:br>
              <a:rPr lang="es-MX" dirty="0" smtClean="0"/>
            </a:br>
            <a:r>
              <a:rPr lang="es-MX" dirty="0" smtClean="0"/>
              <a:t>Responsabilidad del Estado y de la Empresa</a:t>
            </a:r>
            <a:br>
              <a:rPr lang="es-MX" dirty="0" smtClean="0"/>
            </a:br>
            <a:endParaRPr lang="en-US" dirty="0"/>
          </a:p>
        </p:txBody>
      </p:sp>
      <p:sp>
        <p:nvSpPr>
          <p:cNvPr id="3" name="Subtítulo 2"/>
          <p:cNvSpPr>
            <a:spLocks noGrp="1"/>
          </p:cNvSpPr>
          <p:nvPr>
            <p:ph type="subTitle" idx="1"/>
          </p:nvPr>
        </p:nvSpPr>
        <p:spPr/>
        <p:txBody>
          <a:bodyPr/>
          <a:lstStyle/>
          <a:p>
            <a:r>
              <a:rPr lang="es-MX" dirty="0" smtClean="0"/>
              <a:t>Abog. Carlos González La Riva</a:t>
            </a:r>
            <a:endParaRPr lang="en-US" dirty="0"/>
          </a:p>
        </p:txBody>
      </p:sp>
    </p:spTree>
    <p:extLst>
      <p:ext uri="{BB962C8B-B14F-4D97-AF65-F5344CB8AC3E}">
        <p14:creationId xmlns:p14="http://schemas.microsoft.com/office/powerpoint/2010/main" val="126566227"/>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smtClean="0"/>
              <a:t/>
            </a:r>
            <a:br>
              <a:rPr lang="es-MX" dirty="0" smtClean="0"/>
            </a:br>
            <a:r>
              <a:rPr lang="es-MX" dirty="0"/>
              <a:t/>
            </a:r>
            <a:br>
              <a:rPr lang="es-MX" dirty="0"/>
            </a:br>
            <a:endParaRPr lang="en-US" dirty="0"/>
          </a:p>
        </p:txBody>
      </p:sp>
      <p:sp>
        <p:nvSpPr>
          <p:cNvPr id="3" name="Marcador de contenido 2"/>
          <p:cNvSpPr>
            <a:spLocks noGrp="1"/>
          </p:cNvSpPr>
          <p:nvPr>
            <p:ph idx="1"/>
          </p:nvPr>
        </p:nvSpPr>
        <p:spPr/>
        <p:txBody>
          <a:bodyPr/>
          <a:lstStyle/>
          <a:p>
            <a:r>
              <a:rPr lang="es-MX" dirty="0" smtClean="0"/>
              <a:t>¿Son responsables el Estado y/o la Empresa por el COVID19?</a:t>
            </a:r>
          </a:p>
          <a:p>
            <a:endParaRPr lang="es-MX" dirty="0"/>
          </a:p>
          <a:p>
            <a:r>
              <a:rPr lang="es-MX" dirty="0" smtClean="0"/>
              <a:t>A mí entender, están eximidos de responsabilidad por lo dispuesto por el art. 2 de la ley nacional nº 26944 y el art. 1730 del CCyCN, toda vez qué – la pandemia - es un típico caso de fuerza mayor o caso fortuito.-</a:t>
            </a:r>
            <a:endParaRPr lang="en-US" dirty="0"/>
          </a:p>
        </p:txBody>
      </p:sp>
    </p:spTree>
    <p:extLst>
      <p:ext uri="{BB962C8B-B14F-4D97-AF65-F5344CB8AC3E}">
        <p14:creationId xmlns:p14="http://schemas.microsoft.com/office/powerpoint/2010/main" val="5988931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smtClean="0"/>
              <a:t/>
            </a:r>
            <a:br>
              <a:rPr lang="es-MX" dirty="0" smtClean="0"/>
            </a:br>
            <a:r>
              <a:rPr lang="es-MX" dirty="0"/>
              <a:t/>
            </a:r>
            <a:br>
              <a:rPr lang="es-MX" dirty="0"/>
            </a:br>
            <a:r>
              <a:rPr lang="es-MX" dirty="0" smtClean="0"/>
              <a:t/>
            </a:r>
            <a:br>
              <a:rPr lang="es-MX" dirty="0" smtClean="0"/>
            </a:br>
            <a:r>
              <a:rPr lang="es-MX" dirty="0"/>
              <a:t/>
            </a:r>
            <a:br>
              <a:rPr lang="es-MX" dirty="0"/>
            </a:br>
            <a:r>
              <a:rPr lang="es-MX" dirty="0" smtClean="0"/>
              <a:t/>
            </a:r>
            <a:br>
              <a:rPr lang="es-MX" dirty="0" smtClean="0"/>
            </a:br>
            <a:r>
              <a:rPr lang="es-MX" dirty="0"/>
              <a:t/>
            </a:r>
            <a:br>
              <a:rPr lang="es-MX" dirty="0"/>
            </a:br>
            <a:r>
              <a:rPr lang="es-MX" dirty="0" smtClean="0"/>
              <a:t/>
            </a:r>
            <a:br>
              <a:rPr lang="es-MX" dirty="0" smtClean="0"/>
            </a:br>
            <a:r>
              <a:rPr lang="es-MX" dirty="0"/>
              <a:t/>
            </a:r>
            <a:br>
              <a:rPr lang="es-MX" dirty="0"/>
            </a:br>
            <a:r>
              <a:rPr lang="es-MX" dirty="0" smtClean="0"/>
              <a:t>Ahora </a:t>
            </a:r>
            <a:br>
              <a:rPr lang="es-MX" dirty="0" smtClean="0"/>
            </a:br>
            <a:r>
              <a:rPr lang="es-MX" dirty="0"/>
              <a:t/>
            </a:r>
            <a:br>
              <a:rPr lang="es-MX" dirty="0"/>
            </a:br>
            <a:r>
              <a:rPr lang="es-MX" dirty="0" smtClean="0"/>
              <a:t/>
            </a:r>
            <a:br>
              <a:rPr lang="es-MX" dirty="0" smtClean="0"/>
            </a:br>
            <a:r>
              <a:rPr lang="es-MX" dirty="0"/>
              <a:t/>
            </a:r>
            <a:br>
              <a:rPr lang="es-MX" dirty="0"/>
            </a:br>
            <a:r>
              <a:rPr lang="es-MX" dirty="0" smtClean="0"/>
              <a:t>¿Es un caso fortuito o una fuerza mayor, la administración de la pandemia?</a:t>
            </a:r>
            <a:br>
              <a:rPr lang="es-MX" dirty="0" smtClean="0"/>
            </a:br>
            <a:r>
              <a:rPr lang="es-MX" dirty="0"/>
              <a:t/>
            </a:r>
            <a:br>
              <a:rPr lang="es-MX" dirty="0"/>
            </a:br>
            <a:r>
              <a:rPr lang="es-MX" dirty="0" smtClean="0"/>
              <a:t/>
            </a:r>
            <a:br>
              <a:rPr lang="es-MX" dirty="0" smtClean="0"/>
            </a:br>
            <a:endParaRPr lang="en-US" dirty="0"/>
          </a:p>
        </p:txBody>
      </p:sp>
    </p:spTree>
    <p:extLst>
      <p:ext uri="{BB962C8B-B14F-4D97-AF65-F5344CB8AC3E}">
        <p14:creationId xmlns:p14="http://schemas.microsoft.com/office/powerpoint/2010/main" val="1123540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smtClean="0"/>
              <a:t>A mi entender no.</a:t>
            </a:r>
            <a:br>
              <a:rPr lang="es-MX" dirty="0" smtClean="0"/>
            </a:br>
            <a:endParaRPr lang="en-US" dirty="0"/>
          </a:p>
        </p:txBody>
      </p:sp>
      <p:sp>
        <p:nvSpPr>
          <p:cNvPr id="3" name="Marcador de contenido 2"/>
          <p:cNvSpPr>
            <a:spLocks noGrp="1"/>
          </p:cNvSpPr>
          <p:nvPr>
            <p:ph idx="1"/>
          </p:nvPr>
        </p:nvSpPr>
        <p:spPr/>
        <p:txBody>
          <a:bodyPr>
            <a:normAutofit lnSpcReduction="10000"/>
          </a:bodyPr>
          <a:lstStyle/>
          <a:p>
            <a:r>
              <a:rPr lang="es-MX" dirty="0" smtClean="0"/>
              <a:t>La administración de la pandemia, entendida como todas aquellas medidas que se han dispuesto por el Estado y/o las Empresas para contener a una enfermedad incontenible, no son casos fortuitos ni fuerzas mayores.</a:t>
            </a:r>
          </a:p>
          <a:p>
            <a:endParaRPr lang="es-MX" dirty="0"/>
          </a:p>
          <a:p>
            <a:r>
              <a:rPr lang="es-MX" dirty="0" smtClean="0"/>
              <a:t>Y no lo son porque, son disposiciones posteriores a ella (la pandemia) es decir, que la administración de la pandemia, son a consecuencias de ella.</a:t>
            </a:r>
          </a:p>
          <a:p>
            <a:r>
              <a:rPr lang="es-MX" dirty="0" smtClean="0"/>
              <a:t>Las consecuencias de las disposiciones que se dictan pueden reducir o aumentar, las consecuencias negativas de ella.</a:t>
            </a:r>
          </a:p>
          <a:p>
            <a:r>
              <a:rPr lang="es-MX" dirty="0" smtClean="0"/>
              <a:t>Las disposiciones que aumentan las consecuencias negativas de la pandemia, generarán responsabilidad.-</a:t>
            </a:r>
          </a:p>
          <a:p>
            <a:endParaRPr lang="es-MX" dirty="0" smtClean="0"/>
          </a:p>
        </p:txBody>
      </p:sp>
    </p:spTree>
    <p:extLst>
      <p:ext uri="{BB962C8B-B14F-4D97-AF65-F5344CB8AC3E}">
        <p14:creationId xmlns:p14="http://schemas.microsoft.com/office/powerpoint/2010/main" val="41824878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smtClean="0"/>
              <a:t/>
            </a:r>
            <a:br>
              <a:rPr lang="es-MX" dirty="0" smtClean="0"/>
            </a:br>
            <a:r>
              <a:rPr lang="es-MX" dirty="0"/>
              <a:t/>
            </a:r>
            <a:br>
              <a:rPr lang="es-MX" dirty="0"/>
            </a:br>
            <a:endParaRPr lang="en-US" dirty="0"/>
          </a:p>
        </p:txBody>
      </p:sp>
      <p:sp>
        <p:nvSpPr>
          <p:cNvPr id="3" name="Marcador de contenido 2"/>
          <p:cNvSpPr>
            <a:spLocks noGrp="1"/>
          </p:cNvSpPr>
          <p:nvPr>
            <p:ph idx="1"/>
          </p:nvPr>
        </p:nvSpPr>
        <p:spPr/>
        <p:txBody>
          <a:bodyPr/>
          <a:lstStyle/>
          <a:p>
            <a:r>
              <a:rPr lang="es-MX" dirty="0" smtClean="0"/>
              <a:t>¿Quienes son los responsables?</a:t>
            </a:r>
          </a:p>
          <a:p>
            <a:endParaRPr lang="es-MX" dirty="0"/>
          </a:p>
          <a:p>
            <a:endParaRPr lang="es-MX" dirty="0" smtClean="0"/>
          </a:p>
          <a:p>
            <a:r>
              <a:rPr lang="es-MX" dirty="0" smtClean="0"/>
              <a:t>Depende de muchos hechos jurídicos, responder esta pregunta y cada caso, es diferente.</a:t>
            </a:r>
            <a:endParaRPr lang="es-MX" dirty="0"/>
          </a:p>
        </p:txBody>
      </p:sp>
    </p:spTree>
    <p:extLst>
      <p:ext uri="{BB962C8B-B14F-4D97-AF65-F5344CB8AC3E}">
        <p14:creationId xmlns:p14="http://schemas.microsoft.com/office/powerpoint/2010/main" val="11881974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smtClean="0"/>
              <a:t>El Estado y la Responsabilidad. Ley </a:t>
            </a:r>
            <a:r>
              <a:rPr lang="es-MX" dirty="0"/>
              <a:t>N</a:t>
            </a:r>
            <a:r>
              <a:rPr lang="es-MX" dirty="0" smtClean="0"/>
              <a:t>acional 26.944</a:t>
            </a:r>
            <a:endParaRPr lang="en-US" dirty="0"/>
          </a:p>
        </p:txBody>
      </p:sp>
      <p:sp>
        <p:nvSpPr>
          <p:cNvPr id="3" name="Marcador de contenido 2"/>
          <p:cNvSpPr>
            <a:spLocks noGrp="1"/>
          </p:cNvSpPr>
          <p:nvPr>
            <p:ph idx="1"/>
          </p:nvPr>
        </p:nvSpPr>
        <p:spPr/>
        <p:txBody>
          <a:bodyPr/>
          <a:lstStyle/>
          <a:p>
            <a:r>
              <a:rPr lang="es-MX" b="1" dirty="0"/>
              <a:t>ARTICULO 1° —</a:t>
            </a:r>
            <a:r>
              <a:rPr lang="es-MX" dirty="0"/>
              <a:t> Esta ley rige la responsabilidad del Estado por los daños que su actividad o inactividad les produzca a los bienes o derechos de las personas.</a:t>
            </a:r>
            <a:r>
              <a:rPr lang="es-MX" dirty="0" smtClean="0"/>
              <a:t/>
            </a:r>
            <a:br>
              <a:rPr lang="es-MX" dirty="0" smtClean="0"/>
            </a:br>
            <a:r>
              <a:rPr lang="es-MX" dirty="0" smtClean="0"/>
              <a:t/>
            </a:r>
            <a:br>
              <a:rPr lang="es-MX" dirty="0" smtClean="0"/>
            </a:br>
            <a:r>
              <a:rPr lang="es-MX" dirty="0"/>
              <a:t>La responsabilidad del Estado es objetiva y directa.</a:t>
            </a:r>
            <a:r>
              <a:rPr lang="es-MX" dirty="0" smtClean="0"/>
              <a:t/>
            </a:r>
            <a:br>
              <a:rPr lang="es-MX" dirty="0" smtClean="0"/>
            </a:br>
            <a:r>
              <a:rPr lang="es-MX" dirty="0" smtClean="0"/>
              <a:t/>
            </a:r>
            <a:br>
              <a:rPr lang="es-MX" dirty="0" smtClean="0"/>
            </a:br>
            <a:r>
              <a:rPr lang="es-MX" dirty="0"/>
              <a:t>Las disposiciones del Código Civil no son aplicables a la responsabilidad del Estado de manera directa ni subsidiaria.</a:t>
            </a:r>
            <a:endParaRPr lang="en-US" dirty="0"/>
          </a:p>
        </p:txBody>
      </p:sp>
    </p:spTree>
    <p:extLst>
      <p:ext uri="{BB962C8B-B14F-4D97-AF65-F5344CB8AC3E}">
        <p14:creationId xmlns:p14="http://schemas.microsoft.com/office/powerpoint/2010/main" val="657030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¿El Estado, será responsable? </a:t>
            </a:r>
            <a:endParaRPr lang="en-US" dirty="0"/>
          </a:p>
        </p:txBody>
      </p:sp>
      <p:sp>
        <p:nvSpPr>
          <p:cNvPr id="3" name="Marcador de contenido 2"/>
          <p:cNvSpPr>
            <a:spLocks noGrp="1"/>
          </p:cNvSpPr>
          <p:nvPr>
            <p:ph idx="1"/>
          </p:nvPr>
        </p:nvSpPr>
        <p:spPr/>
        <p:txBody>
          <a:bodyPr>
            <a:normAutofit fontScale="70000" lnSpcReduction="20000"/>
          </a:bodyPr>
          <a:lstStyle/>
          <a:p>
            <a:pPr marL="0" indent="0">
              <a:buNone/>
            </a:pPr>
            <a:r>
              <a:rPr lang="es-MX" dirty="0" smtClean="0"/>
              <a:t>Aceptando que la responsabilidad del Estado es excepcional, (art. 5 ley 26944) y entiendo que por omisión siempre será responsable pero que por acción es una cuestión muy opinable</a:t>
            </a:r>
            <a:r>
              <a:rPr lang="es-MX" dirty="0"/>
              <a:t> </a:t>
            </a:r>
            <a:r>
              <a:rPr lang="es-MX" dirty="0" smtClean="0"/>
              <a:t>pero nunca será responsable – </a:t>
            </a:r>
            <a:r>
              <a:rPr lang="es-MX" dirty="0"/>
              <a:t>e</a:t>
            </a:r>
            <a:r>
              <a:rPr lang="es-MX" dirty="0" smtClean="0"/>
              <a:t>l Estado - por casos fortuitos o fuerzas mayores.</a:t>
            </a:r>
          </a:p>
          <a:p>
            <a:pPr marL="0" indent="0">
              <a:buNone/>
            </a:pPr>
            <a:r>
              <a:rPr lang="es-MX" b="1" dirty="0"/>
              <a:t>ARTICULO 2° —</a:t>
            </a:r>
            <a:r>
              <a:rPr lang="es-MX" dirty="0"/>
              <a:t> Se exime de responsabilidad al Estado en los siguientes casos:</a:t>
            </a:r>
            <a:br>
              <a:rPr lang="es-MX" dirty="0"/>
            </a:br>
            <a:r>
              <a:rPr lang="es-MX" dirty="0"/>
              <a:t/>
            </a:r>
            <a:br>
              <a:rPr lang="es-MX" dirty="0"/>
            </a:br>
            <a:r>
              <a:rPr lang="es-MX" dirty="0"/>
              <a:t>a) Por los daños y perjuicios que se deriven de casos fortuitos o fuerza mayor, salvo que sean asumidos por el Estado expresamente por ley especial;</a:t>
            </a:r>
            <a:br>
              <a:rPr lang="es-MX" dirty="0"/>
            </a:br>
            <a:r>
              <a:rPr lang="es-MX" dirty="0"/>
              <a:t/>
            </a:r>
            <a:br>
              <a:rPr lang="es-MX" dirty="0"/>
            </a:br>
            <a:r>
              <a:rPr lang="es-MX" dirty="0"/>
              <a:t>b) Cuando el daño se produjo por el hecho de la víctima o de un tercero por quien el Estado no debe responder.</a:t>
            </a:r>
            <a:br>
              <a:rPr lang="es-MX" dirty="0"/>
            </a:br>
            <a:endParaRPr lang="es-MX" dirty="0" smtClean="0"/>
          </a:p>
          <a:p>
            <a:pPr marL="0" indent="0">
              <a:buNone/>
            </a:pPr>
            <a:r>
              <a:rPr lang="es-MX" dirty="0" smtClean="0"/>
              <a:t>Ahora bien, </a:t>
            </a:r>
          </a:p>
          <a:p>
            <a:pPr marL="0" indent="0">
              <a:buNone/>
            </a:pPr>
            <a:r>
              <a:rPr lang="es-MX" dirty="0" smtClean="0"/>
              <a:t>a) sí el Estado hubiera dictado disposiciones meramente sanitaristas y en cuarentenado – solamente – a las personas enfermas, le cabe las generales de la ley en función del  caso fortuito o fuerza mayor porque ello, hubiera sido administrar las consecuencias negativas normales y naturales de la pandemia por lo tanto, no será responsable.</a:t>
            </a:r>
          </a:p>
          <a:p>
            <a:pPr marL="0" indent="0">
              <a:buNone/>
            </a:pPr>
            <a:r>
              <a:rPr lang="es-MX" dirty="0" smtClean="0"/>
              <a:t>b) si con las disposiciones que ha dictado, intervino en la vida normal y natural de sus habitantes, modificando o alterando las mismas de manera hartamente negativas, entonces sí será responsable.</a:t>
            </a:r>
          </a:p>
          <a:p>
            <a:pPr marL="0" indent="0">
              <a:buNone/>
            </a:pPr>
            <a:endParaRPr lang="es-MX" dirty="0" smtClean="0"/>
          </a:p>
        </p:txBody>
      </p:sp>
    </p:spTree>
    <p:extLst>
      <p:ext uri="{BB962C8B-B14F-4D97-AF65-F5344CB8AC3E}">
        <p14:creationId xmlns:p14="http://schemas.microsoft.com/office/powerpoint/2010/main" val="35715060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smtClean="0"/>
              <a:t>¿La actividad es legítima o ilegítima del Estado?</a:t>
            </a:r>
            <a:br>
              <a:rPr lang="es-MX" dirty="0" smtClean="0"/>
            </a:br>
            <a:endParaRPr lang="en-US" dirty="0"/>
          </a:p>
        </p:txBody>
      </p:sp>
      <p:sp>
        <p:nvSpPr>
          <p:cNvPr id="3" name="Marcador de contenido 2"/>
          <p:cNvSpPr>
            <a:spLocks noGrp="1"/>
          </p:cNvSpPr>
          <p:nvPr>
            <p:ph idx="1"/>
          </p:nvPr>
        </p:nvSpPr>
        <p:spPr/>
        <p:txBody>
          <a:bodyPr>
            <a:normAutofit fontScale="77500" lnSpcReduction="20000"/>
          </a:bodyPr>
          <a:lstStyle/>
          <a:p>
            <a:r>
              <a:rPr lang="es-MX" dirty="0" smtClean="0"/>
              <a:t>Según el art. 1 de la ley 26944 la encuadro como actividad legítima y sus requisitos son:</a:t>
            </a:r>
          </a:p>
          <a:p>
            <a:r>
              <a:rPr lang="es-MX" sz="2900" dirty="0" smtClean="0">
                <a:latin typeface="Arial" panose="020B0604020202020204" pitchFamily="34" charset="0"/>
              </a:rPr>
              <a:t>ARTICULO </a:t>
            </a:r>
            <a:r>
              <a:rPr lang="es-MX" sz="2900" dirty="0">
                <a:latin typeface="Arial" panose="020B0604020202020204" pitchFamily="34" charset="0"/>
              </a:rPr>
              <a:t>4° — Son requisitos de la responsabilidad estatal por actividad legítima:</a:t>
            </a:r>
            <a:r>
              <a:rPr lang="es-MX" sz="2900" dirty="0" smtClean="0">
                <a:latin typeface="Arial" panose="020B0604020202020204" pitchFamily="34" charset="0"/>
              </a:rPr>
              <a:t/>
            </a:r>
            <a:br>
              <a:rPr lang="es-MX" sz="2900" dirty="0" smtClean="0">
                <a:latin typeface="Arial" panose="020B0604020202020204" pitchFamily="34" charset="0"/>
              </a:rPr>
            </a:br>
            <a:r>
              <a:rPr lang="es-MX" sz="2900" dirty="0" smtClean="0">
                <a:latin typeface="Arial" panose="020B0604020202020204" pitchFamily="34" charset="0"/>
              </a:rPr>
              <a:t/>
            </a:r>
            <a:br>
              <a:rPr lang="es-MX" sz="2900" dirty="0" smtClean="0">
                <a:latin typeface="Arial" panose="020B0604020202020204" pitchFamily="34" charset="0"/>
              </a:rPr>
            </a:br>
            <a:r>
              <a:rPr lang="es-MX" sz="2900" dirty="0" smtClean="0">
                <a:latin typeface="Arial" panose="020B0604020202020204" pitchFamily="34" charset="0"/>
              </a:rPr>
              <a:t>a) Daño cierto y actual, debidamente acreditado por quien lo invoca y mensurable en dinero;</a:t>
            </a:r>
          </a:p>
          <a:p>
            <a:r>
              <a:rPr lang="es-MX" sz="2900" dirty="0" smtClean="0">
                <a:latin typeface="Arial" panose="020B0604020202020204" pitchFamily="34" charset="0"/>
              </a:rPr>
              <a:t>b) Imputabilidad material de la actividad a un órgano estatal;</a:t>
            </a:r>
          </a:p>
          <a:p>
            <a:r>
              <a:rPr lang="es-MX" sz="2900" dirty="0" smtClean="0">
                <a:latin typeface="Arial" panose="020B0604020202020204" pitchFamily="34" charset="0"/>
              </a:rPr>
              <a:t>c) Relación de causalidad directa, inmediata y exclusiva entre la actividad estatal y el daño;</a:t>
            </a:r>
          </a:p>
          <a:p>
            <a:r>
              <a:rPr lang="es-MX" sz="2900" dirty="0" smtClean="0">
                <a:latin typeface="Arial" panose="020B0604020202020204" pitchFamily="34" charset="0"/>
              </a:rPr>
              <a:t>d) Ausencia de deber jurídico de soportar el daño;</a:t>
            </a:r>
          </a:p>
          <a:p>
            <a:r>
              <a:rPr lang="es-MX" sz="2900" dirty="0" smtClean="0">
                <a:latin typeface="Arial" panose="020B0604020202020204" pitchFamily="34" charset="0"/>
              </a:rPr>
              <a:t>e) Sacrificio especial en la persona dañada, diferenciado del que sufre el resto de la comunidad, configurado por la afectación de un derecho adquirido.</a:t>
            </a:r>
          </a:p>
          <a:p>
            <a:endParaRPr lang="en-US" sz="2900" dirty="0">
              <a:latin typeface="Arial" panose="020B0604020202020204" pitchFamily="34" charset="0"/>
            </a:endParaRPr>
          </a:p>
        </p:txBody>
      </p:sp>
    </p:spTree>
    <p:extLst>
      <p:ext uri="{BB962C8B-B14F-4D97-AF65-F5344CB8AC3E}">
        <p14:creationId xmlns:p14="http://schemas.microsoft.com/office/powerpoint/2010/main" val="30673878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smtClean="0"/>
              <a:t>¿Cuál fue la actitud del Estado como administrador de la pandemia?</a:t>
            </a:r>
            <a:endParaRPr lang="en-US" dirty="0"/>
          </a:p>
        </p:txBody>
      </p:sp>
      <p:sp>
        <p:nvSpPr>
          <p:cNvPr id="3" name="Marcador de contenido 2"/>
          <p:cNvSpPr>
            <a:spLocks noGrp="1"/>
          </p:cNvSpPr>
          <p:nvPr>
            <p:ph idx="1"/>
          </p:nvPr>
        </p:nvSpPr>
        <p:spPr/>
        <p:txBody>
          <a:bodyPr/>
          <a:lstStyle/>
          <a:p>
            <a:pPr marL="0" indent="0">
              <a:buNone/>
            </a:pPr>
            <a:r>
              <a:rPr lang="es-MX" dirty="0"/>
              <a:t>a) </a:t>
            </a:r>
            <a:r>
              <a:rPr lang="es-MX" dirty="0" smtClean="0"/>
              <a:t>PASIVA: sí </a:t>
            </a:r>
            <a:r>
              <a:rPr lang="es-MX" dirty="0"/>
              <a:t>el Estado hubiera dictado disposiciones meramente sanitaristas y en cuarentenado – solamente – a las personas enfermas, le cabe las generales de la ley en función del  caso fortuito o fuerza mayor porque ello, hubiera sido administrar las consecuencias negativas normales y naturales de la pandemia por lo tanto, no será responsable</a:t>
            </a:r>
            <a:r>
              <a:rPr lang="es-MX" dirty="0" smtClean="0"/>
              <a:t>. (art. 2 </a:t>
            </a:r>
            <a:r>
              <a:rPr lang="es-MX" dirty="0" err="1" smtClean="0"/>
              <a:t>ap</a:t>
            </a:r>
            <a:r>
              <a:rPr lang="es-MX" dirty="0" smtClean="0"/>
              <a:t> A ley 26944) </a:t>
            </a:r>
            <a:endParaRPr lang="es-MX" dirty="0"/>
          </a:p>
          <a:p>
            <a:pPr marL="0" indent="0">
              <a:buNone/>
            </a:pPr>
            <a:r>
              <a:rPr lang="es-MX" dirty="0"/>
              <a:t>b</a:t>
            </a:r>
            <a:r>
              <a:rPr lang="es-MX" dirty="0" smtClean="0"/>
              <a:t>) ACTIVA: sí </a:t>
            </a:r>
            <a:r>
              <a:rPr lang="es-MX" dirty="0"/>
              <a:t>con las disposiciones que ha dictado intervino en la vida normal y natural de sus habitantes, modificando </a:t>
            </a:r>
            <a:r>
              <a:rPr lang="es-MX" dirty="0" smtClean="0"/>
              <a:t>y </a:t>
            </a:r>
            <a:r>
              <a:rPr lang="es-MX" dirty="0"/>
              <a:t>alterando las mismas de manera hartamente negativas, entonces sí será responsable.</a:t>
            </a:r>
          </a:p>
          <a:p>
            <a:endParaRPr lang="en-US" dirty="0"/>
          </a:p>
        </p:txBody>
      </p:sp>
    </p:spTree>
    <p:extLst>
      <p:ext uri="{BB962C8B-B14F-4D97-AF65-F5344CB8AC3E}">
        <p14:creationId xmlns:p14="http://schemas.microsoft.com/office/powerpoint/2010/main" val="18717351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¿Cuál es la extension de la responsabilidad del Estado? </a:t>
            </a:r>
            <a:endParaRPr lang="en-US" dirty="0"/>
          </a:p>
        </p:txBody>
      </p:sp>
      <p:sp>
        <p:nvSpPr>
          <p:cNvPr id="3" name="Marcador de contenido 2"/>
          <p:cNvSpPr>
            <a:spLocks noGrp="1"/>
          </p:cNvSpPr>
          <p:nvPr>
            <p:ph idx="1"/>
          </p:nvPr>
        </p:nvSpPr>
        <p:spPr/>
        <p:txBody>
          <a:bodyPr>
            <a:normAutofit/>
          </a:bodyPr>
          <a:lstStyle/>
          <a:p>
            <a:r>
              <a:rPr lang="es-MX" b="1" dirty="0" smtClean="0"/>
              <a:t>ARTICULO </a:t>
            </a:r>
            <a:r>
              <a:rPr lang="es-MX" b="1" dirty="0"/>
              <a:t>5° —</a:t>
            </a:r>
            <a:r>
              <a:rPr lang="es-MX" dirty="0"/>
              <a:t> La responsabilidad del Estado por actividad legítima es de carácter excepcional. En ningún caso procede la reparación del lucro cesante.</a:t>
            </a:r>
            <a:r>
              <a:rPr lang="es-MX" dirty="0" smtClean="0"/>
              <a:t/>
            </a:r>
            <a:br>
              <a:rPr lang="es-MX" dirty="0" smtClean="0"/>
            </a:br>
            <a:r>
              <a:rPr lang="es-MX" dirty="0" smtClean="0"/>
              <a:t/>
            </a:r>
            <a:br>
              <a:rPr lang="es-MX" dirty="0" smtClean="0"/>
            </a:br>
            <a:r>
              <a:rPr lang="es-MX" dirty="0"/>
              <a:t>La indemnización de la responsabilidad del Estado por actividad legítima comprende el valor objetivo del bien y los daños que sean consecuencia directa e inmediata de la actividad desplegada por la autoridad pública, sin que se tomen en cuenta circunstancias de carácter personal, valores afectivos ni ganancias hipotéticas.</a:t>
            </a:r>
            <a:endParaRPr lang="en-US" dirty="0"/>
          </a:p>
        </p:txBody>
      </p:sp>
    </p:spTree>
    <p:extLst>
      <p:ext uri="{BB962C8B-B14F-4D97-AF65-F5344CB8AC3E}">
        <p14:creationId xmlns:p14="http://schemas.microsoft.com/office/powerpoint/2010/main" val="7652239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Las Empresas ¿Son responsables?</a:t>
            </a:r>
            <a:endParaRPr lang="en-US" dirty="0"/>
          </a:p>
        </p:txBody>
      </p:sp>
      <p:sp>
        <p:nvSpPr>
          <p:cNvPr id="3" name="Marcador de contenido 2"/>
          <p:cNvSpPr>
            <a:spLocks noGrp="1"/>
          </p:cNvSpPr>
          <p:nvPr>
            <p:ph idx="1"/>
          </p:nvPr>
        </p:nvSpPr>
        <p:spPr/>
        <p:txBody>
          <a:bodyPr>
            <a:normAutofit fontScale="85000" lnSpcReduction="10000"/>
          </a:bodyPr>
          <a:lstStyle/>
          <a:p>
            <a:r>
              <a:rPr lang="es-MX" dirty="0" smtClean="0"/>
              <a:t>La única manera de eximirse de responsabilidad – también – es por caso fortuito o  fuerza mayor, de acuerdo al artículo 1730 del </a:t>
            </a:r>
            <a:r>
              <a:rPr lang="es-MX" dirty="0" err="1" smtClean="0"/>
              <a:t>CCyN</a:t>
            </a:r>
            <a:endParaRPr lang="es-MX" dirty="0" smtClean="0"/>
          </a:p>
          <a:p>
            <a:r>
              <a:rPr lang="es-MX" dirty="0" smtClean="0"/>
              <a:t>En ese sentido, le cabe la misma lógica jurídica que al ESTADO.</a:t>
            </a:r>
          </a:p>
          <a:p>
            <a:r>
              <a:rPr lang="es-MX" dirty="0" smtClean="0"/>
              <a:t>Es decir que sí las consecuencias negativas de la pandemia alteran las actividades normales y naturales de la empresa, serán encuadradas dentro de lo previsto por el art. 1730 del CCyCN y por lo tanto, estarán exentas de responsabilidad.</a:t>
            </a:r>
          </a:p>
          <a:p>
            <a:r>
              <a:rPr lang="es-MX" dirty="0" smtClean="0"/>
              <a:t>En cambio, si a los males propios de la pandemia que afectan a la actividad empresaria se le suma, las consecuencias negativas de las disposiciones impuestas por el Estado como administrador de la pandemia, es decir como un hecho príncipe de la cuál resulta una mayor gravedad de la consecuencias negativas de la misma pandemia entonces sí, existe la posibilidad de que alguien sea responsable del daño en exceso al empresario.</a:t>
            </a:r>
          </a:p>
        </p:txBody>
      </p:sp>
    </p:spTree>
    <p:extLst>
      <p:ext uri="{BB962C8B-B14F-4D97-AF65-F5344CB8AC3E}">
        <p14:creationId xmlns:p14="http://schemas.microsoft.com/office/powerpoint/2010/main" val="26177961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idx="4294967295"/>
          </p:nvPr>
        </p:nvSpPr>
        <p:spPr>
          <a:xfrm>
            <a:off x="0" y="365125"/>
            <a:ext cx="10515600" cy="1325563"/>
          </a:xfrm>
        </p:spPr>
        <p:txBody>
          <a:bodyPr/>
          <a:lstStyle/>
          <a:p>
            <a:r>
              <a:rPr lang="es-MX" dirty="0" smtClean="0"/>
              <a:t>¿Qué es el COVID19?</a:t>
            </a:r>
            <a:endParaRPr lang="en-US" dirty="0"/>
          </a:p>
        </p:txBody>
      </p:sp>
      <p:sp>
        <p:nvSpPr>
          <p:cNvPr id="3" name="Marcador de contenido 2"/>
          <p:cNvSpPr>
            <a:spLocks noGrp="1"/>
          </p:cNvSpPr>
          <p:nvPr>
            <p:ph idx="4294967295"/>
          </p:nvPr>
        </p:nvSpPr>
        <p:spPr>
          <a:xfrm>
            <a:off x="0" y="1825625"/>
            <a:ext cx="10515600" cy="4351338"/>
          </a:xfrm>
        </p:spPr>
        <p:txBody>
          <a:bodyPr/>
          <a:lstStyle/>
          <a:p>
            <a:r>
              <a:rPr lang="es-MX" dirty="0" smtClean="0"/>
              <a:t>Es una enfermedad infecciosa causada por el virus SARS COV 2 y pertenece a la extensa familia de los coronavirus</a:t>
            </a:r>
            <a:endParaRPr lang="en-US" dirty="0"/>
          </a:p>
        </p:txBody>
      </p:sp>
    </p:spTree>
    <p:extLst>
      <p:ext uri="{BB962C8B-B14F-4D97-AF65-F5344CB8AC3E}">
        <p14:creationId xmlns:p14="http://schemas.microsoft.com/office/powerpoint/2010/main" val="3556844011"/>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¿Es vulnerable la empresa?</a:t>
            </a:r>
            <a:endParaRPr lang="en-US" dirty="0"/>
          </a:p>
        </p:txBody>
      </p:sp>
      <p:sp>
        <p:nvSpPr>
          <p:cNvPr id="3" name="Marcador de contenido 2"/>
          <p:cNvSpPr>
            <a:spLocks noGrp="1"/>
          </p:cNvSpPr>
          <p:nvPr>
            <p:ph idx="1"/>
          </p:nvPr>
        </p:nvSpPr>
        <p:spPr/>
        <p:txBody>
          <a:bodyPr>
            <a:normAutofit fontScale="92500" lnSpcReduction="20000"/>
          </a:bodyPr>
          <a:lstStyle/>
          <a:p>
            <a:r>
              <a:rPr lang="es-MX" dirty="0" smtClean="0"/>
              <a:t>Hoy el tema de la vulnerabilidad, esta en boca de todos. </a:t>
            </a:r>
          </a:p>
          <a:p>
            <a:r>
              <a:rPr lang="es-MX" dirty="0" smtClean="0"/>
              <a:t>Los fallos de la CSJN como el caso Hospital Francés, Sanatorio Antártida ha puesto al tema de la vulnerabilidad en la mesa del debate jurídico.</a:t>
            </a:r>
          </a:p>
          <a:p>
            <a:r>
              <a:rPr lang="es-MX" dirty="0" smtClean="0"/>
              <a:t>Por ejemplo, desembarca la vulnerabilidad del consumidor inmobiliario frente a los grandes emprendimientos edilicios.</a:t>
            </a:r>
          </a:p>
          <a:p>
            <a:r>
              <a:rPr lang="es-MX" dirty="0" smtClean="0"/>
              <a:t>Hay vulnerabilidad para todos y todas. La vulnerabilidad, no tiene fin en Argentina.-</a:t>
            </a:r>
          </a:p>
          <a:p>
            <a:r>
              <a:rPr lang="es-MX" dirty="0" smtClean="0"/>
              <a:t> Por lo tanto, la EMPRESA – también – esta sujeta a la vulneración de sus derechos.-</a:t>
            </a:r>
          </a:p>
          <a:p>
            <a:r>
              <a:rPr lang="es-MX" dirty="0" smtClean="0"/>
              <a:t>La Pandemia y la administración de ella por parte del Estado,  pone a la Empresa, como un Acreedor Involuntario del ESTADO pero no de la pandemia.</a:t>
            </a:r>
          </a:p>
          <a:p>
            <a:endParaRPr lang="es-MX" dirty="0" smtClean="0"/>
          </a:p>
          <a:p>
            <a:pPr marL="0" indent="0">
              <a:buNone/>
            </a:pPr>
            <a:endParaRPr lang="en-US" dirty="0"/>
          </a:p>
        </p:txBody>
      </p:sp>
    </p:spTree>
    <p:extLst>
      <p:ext uri="{BB962C8B-B14F-4D97-AF65-F5344CB8AC3E}">
        <p14:creationId xmlns:p14="http://schemas.microsoft.com/office/powerpoint/2010/main" val="37101526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La EMPRESA, ¿Es una ACREEDORA INVOLUNTARIA del ESTADO?.-</a:t>
            </a:r>
            <a:endParaRPr lang="en-US" dirty="0"/>
          </a:p>
        </p:txBody>
      </p:sp>
      <p:sp>
        <p:nvSpPr>
          <p:cNvPr id="3" name="Marcador de contenido 2"/>
          <p:cNvSpPr>
            <a:spLocks noGrp="1"/>
          </p:cNvSpPr>
          <p:nvPr>
            <p:ph idx="1"/>
          </p:nvPr>
        </p:nvSpPr>
        <p:spPr/>
        <p:txBody>
          <a:bodyPr>
            <a:normAutofit fontScale="62500" lnSpcReduction="20000"/>
          </a:bodyPr>
          <a:lstStyle/>
          <a:p>
            <a:r>
              <a:rPr lang="es-MX" dirty="0" smtClean="0"/>
              <a:t>A mi entender sí.-</a:t>
            </a:r>
          </a:p>
          <a:p>
            <a:r>
              <a:rPr lang="es-MX" dirty="0" smtClean="0"/>
              <a:t>El Estado con la intervención excesiva que realiza - en pos de un estado de bienestar social al cual nunca llega - provoca una distorsión de la realidad que evita tener certezas y con ello, torna incierta cualquier conducta previsible de los ciudadanos como – también - de las empresas.</a:t>
            </a:r>
          </a:p>
          <a:p>
            <a:r>
              <a:rPr lang="es-MX" dirty="0" smtClean="0"/>
              <a:t>La EMPRESA requiere certezas y los ciudadanos, también, pero el ESTADO, nos ofrece incertidumbres y cualquier previsión que se haga, es una cuestión de suerte y no de alea.</a:t>
            </a:r>
          </a:p>
          <a:p>
            <a:r>
              <a:rPr lang="es-MX" dirty="0" smtClean="0"/>
              <a:t>Obvio que la empresa esta inmersa en situaciones aleatorias pero no se zambulle en situaciones al azar. Justamente, hace todo lo contrario, le escapa al juego y al azar.</a:t>
            </a:r>
          </a:p>
          <a:p>
            <a:r>
              <a:rPr lang="es-MX" dirty="0" smtClean="0"/>
              <a:t>La SARAZA del ESTADO, exterioriza un juego diabólico que lleva a una incertidumbre de tal magnitud que eleva la vulnerabilidad de la EMPRESA, a niveles desconocidos por ella.</a:t>
            </a:r>
          </a:p>
          <a:p>
            <a:r>
              <a:rPr lang="es-MX" dirty="0" smtClean="0"/>
              <a:t>Ya no sabemos a donde nos lleva la pandemia pero sabemos a donde nos lleva el Estado como administrador de ella? NO.</a:t>
            </a:r>
          </a:p>
          <a:p>
            <a:r>
              <a:rPr lang="es-MX" dirty="0" smtClean="0"/>
              <a:t>Prueba de ello es que no sabemos si las cuarentenas son de 40 días, de 100 días, de 180 días, de 200 días o d</a:t>
            </a:r>
          </a:p>
          <a:p>
            <a:r>
              <a:rPr lang="es-MX" dirty="0" smtClean="0"/>
              <a:t>más días.</a:t>
            </a:r>
          </a:p>
          <a:p>
            <a:pPr marL="0" indent="0">
              <a:buNone/>
            </a:pPr>
            <a:r>
              <a:rPr lang="es-MX" dirty="0" smtClean="0"/>
              <a:t>      Saber hacia donde vamos, ayuda a organizar a la empresa y no saberlo, provoca que la EMPRESA sea una acreedora involuntaria del ESTADO</a:t>
            </a:r>
          </a:p>
          <a:p>
            <a:endParaRPr lang="es-MX" dirty="0" smtClean="0"/>
          </a:p>
          <a:p>
            <a:endParaRPr lang="es-MX" dirty="0"/>
          </a:p>
          <a:p>
            <a:endParaRPr lang="es-MX" dirty="0" smtClean="0"/>
          </a:p>
          <a:p>
            <a:endParaRPr lang="en-US" dirty="0"/>
          </a:p>
        </p:txBody>
      </p:sp>
    </p:spTree>
    <p:extLst>
      <p:ext uri="{BB962C8B-B14F-4D97-AF65-F5344CB8AC3E}">
        <p14:creationId xmlns:p14="http://schemas.microsoft.com/office/powerpoint/2010/main" val="24736390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¿Cual es el elemento de imputación de responsabilidad? </a:t>
            </a:r>
            <a:endParaRPr lang="en-US" dirty="0"/>
          </a:p>
        </p:txBody>
      </p:sp>
      <p:sp>
        <p:nvSpPr>
          <p:cNvPr id="3" name="Marcador de contenido 2"/>
          <p:cNvSpPr>
            <a:spLocks noGrp="1"/>
          </p:cNvSpPr>
          <p:nvPr>
            <p:ph idx="1"/>
          </p:nvPr>
        </p:nvSpPr>
        <p:spPr/>
        <p:txBody>
          <a:bodyPr/>
          <a:lstStyle/>
          <a:p>
            <a:r>
              <a:rPr lang="es-MX" dirty="0" smtClean="0"/>
              <a:t>En ese sentido siempre se ha dicho - en el sistema latino - que es el DOLO y la CULPA. </a:t>
            </a:r>
          </a:p>
          <a:p>
            <a:r>
              <a:rPr lang="es-MX" dirty="0" smtClean="0"/>
              <a:t>Excluyendo al DOLO, será la CULPA entendida como la saraza del administrador de la pandemia.-</a:t>
            </a:r>
          </a:p>
          <a:p>
            <a:endParaRPr lang="es-MX" dirty="0"/>
          </a:p>
          <a:p>
            <a:endParaRPr lang="en-US" dirty="0"/>
          </a:p>
        </p:txBody>
      </p:sp>
    </p:spTree>
    <p:extLst>
      <p:ext uri="{BB962C8B-B14F-4D97-AF65-F5344CB8AC3E}">
        <p14:creationId xmlns:p14="http://schemas.microsoft.com/office/powerpoint/2010/main" val="5268772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La extensión de la responsabilidad del Estado</a:t>
            </a:r>
            <a:endParaRPr lang="en-US" dirty="0"/>
          </a:p>
        </p:txBody>
      </p:sp>
      <p:sp>
        <p:nvSpPr>
          <p:cNvPr id="3" name="Marcador de contenido 2"/>
          <p:cNvSpPr>
            <a:spLocks noGrp="1"/>
          </p:cNvSpPr>
          <p:nvPr>
            <p:ph idx="1"/>
          </p:nvPr>
        </p:nvSpPr>
        <p:spPr/>
        <p:txBody>
          <a:bodyPr/>
          <a:lstStyle/>
          <a:p>
            <a:r>
              <a:rPr lang="es-MX" dirty="0" smtClean="0"/>
              <a:t>Aquí volvemos al </a:t>
            </a:r>
            <a:r>
              <a:rPr lang="es-MX" b="1" dirty="0" smtClean="0"/>
              <a:t>ARTICULO </a:t>
            </a:r>
            <a:r>
              <a:rPr lang="es-MX" b="1" dirty="0"/>
              <a:t>5° —</a:t>
            </a:r>
            <a:r>
              <a:rPr lang="es-MX" dirty="0"/>
              <a:t> La responsabilidad del Estado por actividad legítima es de carácter excepcional. En ningún caso procede la reparación del lucro cesante.</a:t>
            </a:r>
            <a:r>
              <a:rPr lang="es-MX" dirty="0" smtClean="0"/>
              <a:t/>
            </a:r>
            <a:br>
              <a:rPr lang="es-MX" dirty="0" smtClean="0"/>
            </a:br>
            <a:r>
              <a:rPr lang="es-MX" dirty="0" smtClean="0"/>
              <a:t/>
            </a:r>
            <a:br>
              <a:rPr lang="es-MX" dirty="0" smtClean="0"/>
            </a:br>
            <a:r>
              <a:rPr lang="es-MX" dirty="0"/>
              <a:t>La indemnización de la responsabilidad del Estado por actividad legítima comprende el valor objetivo del bien y los daños que sean consecuencia directa e inmediata de la actividad desplegada por la autoridad pública, sin que se tomen en cuenta circunstancias de carácter personal, valores afectivos ni ganancias hipotéticas.</a:t>
            </a:r>
            <a:endParaRPr lang="en-US" dirty="0"/>
          </a:p>
        </p:txBody>
      </p:sp>
    </p:spTree>
    <p:extLst>
      <p:ext uri="{BB962C8B-B14F-4D97-AF65-F5344CB8AC3E}">
        <p14:creationId xmlns:p14="http://schemas.microsoft.com/office/powerpoint/2010/main" val="38713719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¿Cuál es el problema más serio? </a:t>
            </a:r>
            <a:endParaRPr lang="en-US" dirty="0"/>
          </a:p>
        </p:txBody>
      </p:sp>
      <p:sp>
        <p:nvSpPr>
          <p:cNvPr id="3" name="Marcador de contenido 2"/>
          <p:cNvSpPr>
            <a:spLocks noGrp="1"/>
          </p:cNvSpPr>
          <p:nvPr>
            <p:ph idx="1"/>
          </p:nvPr>
        </p:nvSpPr>
        <p:spPr/>
        <p:txBody>
          <a:bodyPr/>
          <a:lstStyle/>
          <a:p>
            <a:r>
              <a:rPr lang="es-MX" dirty="0" smtClean="0"/>
              <a:t>La cuantificación del daño y su extensión. Hay una composición mixta del daño existente porque parte es propia de la pandemia y otra parte, será propia de las disposiciones dictadas por el ESTADO. </a:t>
            </a:r>
          </a:p>
          <a:p>
            <a:r>
              <a:rPr lang="es-MX" dirty="0" smtClean="0"/>
              <a:t>Distinguir cada una de esas partes, requerirá de un esfuerzo probatorio muy compleja pero – además – de un proceso judicial qué tendrá un resultado más incierto de lo normal y habitual de una contienda judicial.</a:t>
            </a:r>
            <a:endParaRPr lang="en-US" dirty="0"/>
          </a:p>
        </p:txBody>
      </p:sp>
    </p:spTree>
    <p:extLst>
      <p:ext uri="{BB962C8B-B14F-4D97-AF65-F5344CB8AC3E}">
        <p14:creationId xmlns:p14="http://schemas.microsoft.com/office/powerpoint/2010/main" val="3675836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CONCLUSION	</a:t>
            </a:r>
            <a:endParaRPr lang="en-US" dirty="0"/>
          </a:p>
        </p:txBody>
      </p:sp>
      <p:sp>
        <p:nvSpPr>
          <p:cNvPr id="3" name="Marcador de contenido 2"/>
          <p:cNvSpPr>
            <a:spLocks noGrp="1"/>
          </p:cNvSpPr>
          <p:nvPr>
            <p:ph idx="1"/>
          </p:nvPr>
        </p:nvSpPr>
        <p:spPr/>
        <p:txBody>
          <a:bodyPr>
            <a:normAutofit fontScale="70000" lnSpcReduction="20000"/>
          </a:bodyPr>
          <a:lstStyle/>
          <a:p>
            <a:r>
              <a:rPr lang="es-MX" dirty="0" smtClean="0"/>
              <a:t>Hagas lo que hagas, siempre te van a criticar</a:t>
            </a:r>
            <a:r>
              <a:rPr lang="es-MX" dirty="0"/>
              <a:t> </a:t>
            </a:r>
            <a:r>
              <a:rPr lang="es-MX" dirty="0" smtClean="0"/>
              <a:t>pero qué en un caso de pandemia como el actual – a mi entender - lo mejor hubiera sido hacer poco y dentro de lo escaso, solamente la información sanitaria para que ella (la pandemia) siga el curso normal y natural de ella.</a:t>
            </a:r>
          </a:p>
          <a:p>
            <a:r>
              <a:rPr lang="es-MX" dirty="0" smtClean="0"/>
              <a:t>La pandemia es incontenible para el ser humano pero – además – el humano acompañó a lo natural desde sus comienzos creando para ello, el concepto del caso fortuito y la fuerza mayor como eximente de responsabilidad. </a:t>
            </a:r>
          </a:p>
          <a:p>
            <a:r>
              <a:rPr lang="es-MX" dirty="0"/>
              <a:t> </a:t>
            </a:r>
            <a:r>
              <a:rPr lang="es-MX" dirty="0" smtClean="0"/>
              <a:t>Es imposible contener a la naturaleza en 40 días ni en 180 días pero – también -  no es posible contener al humano a la fuerza y de hecho, no se contuvo.</a:t>
            </a:r>
          </a:p>
          <a:p>
            <a:r>
              <a:rPr lang="es-MX" dirty="0" smtClean="0"/>
              <a:t>Por lo tanto, dejar al humano en el ejercicio de la libertad  es el fin querido de la Constitución Nacional, de la Constitución Provincial, del </a:t>
            </a:r>
            <a:r>
              <a:rPr lang="es-MX" dirty="0" err="1" smtClean="0"/>
              <a:t>CCyN</a:t>
            </a:r>
            <a:r>
              <a:rPr lang="es-MX" dirty="0" smtClean="0"/>
              <a:t> y de la naturaleza humana.-</a:t>
            </a:r>
          </a:p>
          <a:p>
            <a:r>
              <a:rPr lang="es-MX" dirty="0" smtClean="0"/>
              <a:t>La prevención del daño, es una obligación que cada ciudadano asume (art. 1710 CCyCN) y qué, en el ejercicio de la libertad sabrá cuidarse para procurar hacer el bien  en lo medida que le cabe (art. 9 CCyCN) .</a:t>
            </a:r>
          </a:p>
          <a:p>
            <a:r>
              <a:rPr lang="es-MX" dirty="0" smtClean="0"/>
              <a:t>CUIDARSE depende de uno y no del ESTADO, máxime en un caso de PANDEMIA</a:t>
            </a:r>
          </a:p>
          <a:p>
            <a:r>
              <a:rPr lang="es-MX" dirty="0" smtClean="0"/>
              <a:t>MUCHAS GRACIAS. </a:t>
            </a:r>
          </a:p>
          <a:p>
            <a:endParaRPr lang="en-US" dirty="0"/>
          </a:p>
        </p:txBody>
      </p:sp>
    </p:spTree>
    <p:extLst>
      <p:ext uri="{BB962C8B-B14F-4D97-AF65-F5344CB8AC3E}">
        <p14:creationId xmlns:p14="http://schemas.microsoft.com/office/powerpoint/2010/main" val="3385185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315249"/>
            <a:ext cx="10515600" cy="1325563"/>
          </a:xfrm>
        </p:spPr>
        <p:txBody>
          <a:bodyPr/>
          <a:lstStyle/>
          <a:p>
            <a:r>
              <a:rPr lang="es-MX" dirty="0" smtClean="0"/>
              <a:t>¿Qué es una pandemia?</a:t>
            </a:r>
            <a:endParaRPr lang="en-US" dirty="0"/>
          </a:p>
        </p:txBody>
      </p:sp>
      <p:sp>
        <p:nvSpPr>
          <p:cNvPr id="3" name="Marcador de contenido 2"/>
          <p:cNvSpPr>
            <a:spLocks noGrp="1"/>
          </p:cNvSpPr>
          <p:nvPr>
            <p:ph idx="1"/>
          </p:nvPr>
        </p:nvSpPr>
        <p:spPr/>
        <p:txBody>
          <a:bodyPr/>
          <a:lstStyle/>
          <a:p>
            <a:r>
              <a:rPr lang="es-MX" dirty="0"/>
              <a:t>Se llama pandemia a la </a:t>
            </a:r>
            <a:r>
              <a:rPr lang="es-MX" b="1" dirty="0"/>
              <a:t>propagación mundial de una nueva enfermedad</a:t>
            </a:r>
            <a:r>
              <a:rPr lang="es-MX" dirty="0" smtClean="0"/>
              <a:t>.</a:t>
            </a:r>
          </a:p>
          <a:p>
            <a:endParaRPr lang="es-MX" dirty="0"/>
          </a:p>
          <a:p>
            <a:pPr marL="0" indent="0">
              <a:buNone/>
            </a:pPr>
            <a:endParaRPr lang="en-US" dirty="0"/>
          </a:p>
        </p:txBody>
      </p:sp>
    </p:spTree>
    <p:extLst>
      <p:ext uri="{BB962C8B-B14F-4D97-AF65-F5344CB8AC3E}">
        <p14:creationId xmlns:p14="http://schemas.microsoft.com/office/powerpoint/2010/main" val="3815557338"/>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smtClean="0"/>
              <a:t>¿Cuándo hay pandemia de gripe?</a:t>
            </a:r>
            <a:endParaRPr lang="en-US" dirty="0"/>
          </a:p>
        </p:txBody>
      </p:sp>
      <p:sp>
        <p:nvSpPr>
          <p:cNvPr id="3" name="Marcador de contenido 2"/>
          <p:cNvSpPr>
            <a:spLocks noGrp="1"/>
          </p:cNvSpPr>
          <p:nvPr>
            <p:ph idx="1"/>
          </p:nvPr>
        </p:nvSpPr>
        <p:spPr/>
        <p:txBody>
          <a:bodyPr/>
          <a:lstStyle/>
          <a:p>
            <a:r>
              <a:rPr lang="es-MX" dirty="0" smtClean="0"/>
              <a:t> Se produce una pandemia de gripe, cuando surge un nuevo virus gripal que se propaga por el mundo y la mayoría de las personas, no tienen inmunidad contra él.</a:t>
            </a:r>
          </a:p>
          <a:p>
            <a:endParaRPr lang="en-US" dirty="0"/>
          </a:p>
        </p:txBody>
      </p:sp>
    </p:spTree>
    <p:extLst>
      <p:ext uri="{BB962C8B-B14F-4D97-AF65-F5344CB8AC3E}">
        <p14:creationId xmlns:p14="http://schemas.microsoft.com/office/powerpoint/2010/main" val="1763246112"/>
      </p:ext>
    </p:extLst>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fontScale="90000"/>
          </a:bodyPr>
          <a:lstStyle/>
          <a:p>
            <a:r>
              <a:rPr lang="es-MX" dirty="0" smtClean="0"/>
              <a:t>¿Cuáles fueron las pandemias del siglo XX? </a:t>
            </a:r>
            <a:endParaRPr lang="en-US" dirty="0"/>
          </a:p>
        </p:txBody>
      </p:sp>
      <p:sp>
        <p:nvSpPr>
          <p:cNvPr id="5" name="Marcador de contenido 4"/>
          <p:cNvSpPr>
            <a:spLocks noGrp="1"/>
          </p:cNvSpPr>
          <p:nvPr>
            <p:ph idx="1"/>
          </p:nvPr>
        </p:nvSpPr>
        <p:spPr/>
        <p:txBody>
          <a:bodyPr/>
          <a:lstStyle/>
          <a:p>
            <a:r>
              <a:rPr lang="es-MX" dirty="0" smtClean="0"/>
              <a:t>Las pandemias de gripe del siglo XX fueron 3: </a:t>
            </a:r>
          </a:p>
          <a:p>
            <a:r>
              <a:rPr lang="es-MX" dirty="0" smtClean="0"/>
              <a:t>1º </a:t>
            </a:r>
            <a:r>
              <a:rPr lang="es-MX" dirty="0"/>
              <a:t>la Gripe Española de 1918, que mató a entre 25 y 50 millones de </a:t>
            </a:r>
            <a:r>
              <a:rPr lang="es-MX" dirty="0" smtClean="0"/>
              <a:t>personas</a:t>
            </a:r>
          </a:p>
          <a:p>
            <a:r>
              <a:rPr lang="es-MX" dirty="0" smtClean="0"/>
              <a:t>2º la </a:t>
            </a:r>
            <a:r>
              <a:rPr lang="es-MX" dirty="0"/>
              <a:t>Gripe Asiática, con cerca de un millón de víctimas fatales en </a:t>
            </a:r>
            <a:r>
              <a:rPr lang="es-MX" dirty="0" smtClean="0"/>
              <a:t>1957</a:t>
            </a:r>
          </a:p>
          <a:p>
            <a:r>
              <a:rPr lang="es-MX" dirty="0" smtClean="0"/>
              <a:t>3º la </a:t>
            </a:r>
            <a:r>
              <a:rPr lang="es-MX" dirty="0"/>
              <a:t>Gripe de Hong Kong, con cerca de 700.000 muertos en 1968.</a:t>
            </a:r>
            <a:endParaRPr lang="en-US" dirty="0"/>
          </a:p>
        </p:txBody>
      </p:sp>
    </p:spTree>
    <p:extLst>
      <p:ext uri="{BB962C8B-B14F-4D97-AF65-F5344CB8AC3E}">
        <p14:creationId xmlns:p14="http://schemas.microsoft.com/office/powerpoint/2010/main" val="1774683093"/>
      </p:ext>
    </p:extLst>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smtClean="0"/>
              <a:t>¿Cuántos muertos hubo por COVID19?</a:t>
            </a:r>
            <a:endParaRPr lang="en-US" dirty="0"/>
          </a:p>
        </p:txBody>
      </p:sp>
      <p:sp>
        <p:nvSpPr>
          <p:cNvPr id="3" name="Marcador de contenido 2"/>
          <p:cNvSpPr>
            <a:spLocks noGrp="1"/>
          </p:cNvSpPr>
          <p:nvPr>
            <p:ph idx="1"/>
          </p:nvPr>
        </p:nvSpPr>
        <p:spPr/>
        <p:txBody>
          <a:bodyPr/>
          <a:lstStyle/>
          <a:p>
            <a:r>
              <a:rPr lang="es-MX" dirty="0" smtClean="0"/>
              <a:t>Durante el día 21-9-2020 la OMS, informó que 959.116 personas murieron en el mundo.</a:t>
            </a:r>
          </a:p>
        </p:txBody>
      </p:sp>
    </p:spTree>
    <p:extLst>
      <p:ext uri="{BB962C8B-B14F-4D97-AF65-F5344CB8AC3E}">
        <p14:creationId xmlns:p14="http://schemas.microsoft.com/office/powerpoint/2010/main" val="25616793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a:t>¿</a:t>
            </a:r>
            <a:r>
              <a:rPr lang="es-MX" dirty="0" smtClean="0"/>
              <a:t>Qué es la responsabilidad en el derecho?</a:t>
            </a:r>
            <a:endParaRPr lang="en-US" dirty="0"/>
          </a:p>
        </p:txBody>
      </p:sp>
      <p:sp>
        <p:nvSpPr>
          <p:cNvPr id="3" name="Marcador de contenido 2"/>
          <p:cNvSpPr>
            <a:spLocks noGrp="1"/>
          </p:cNvSpPr>
          <p:nvPr>
            <p:ph idx="1"/>
          </p:nvPr>
        </p:nvSpPr>
        <p:spPr/>
        <p:txBody>
          <a:bodyPr/>
          <a:lstStyle/>
          <a:p>
            <a:r>
              <a:rPr lang="es-MX" dirty="0" smtClean="0"/>
              <a:t>La Responsabilidad, es uno de los elementos de las obligaciones y puede interpretarse, como la sujeción jurídica en la que se encuentra comprometido aquella persona que debe cumplir la prestación.-</a:t>
            </a:r>
          </a:p>
        </p:txBody>
      </p:sp>
    </p:spTree>
    <p:extLst>
      <p:ext uri="{BB962C8B-B14F-4D97-AF65-F5344CB8AC3E}">
        <p14:creationId xmlns:p14="http://schemas.microsoft.com/office/powerpoint/2010/main" val="12136831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smtClean="0"/>
              <a:t>¿Cuales  son los eximentes de responsabilidad? </a:t>
            </a:r>
            <a:endParaRPr lang="en-US" dirty="0"/>
          </a:p>
        </p:txBody>
      </p:sp>
      <p:sp>
        <p:nvSpPr>
          <p:cNvPr id="3" name="Marcador de contenido 2"/>
          <p:cNvSpPr>
            <a:spLocks noGrp="1"/>
          </p:cNvSpPr>
          <p:nvPr>
            <p:ph idx="1"/>
          </p:nvPr>
        </p:nvSpPr>
        <p:spPr/>
        <p:txBody>
          <a:bodyPr/>
          <a:lstStyle/>
          <a:p>
            <a:r>
              <a:rPr lang="es-MX" dirty="0" smtClean="0"/>
              <a:t>El caso fortuito.</a:t>
            </a:r>
          </a:p>
          <a:p>
            <a:r>
              <a:rPr lang="es-MX" dirty="0" smtClean="0"/>
              <a:t>La fuerza mayor.</a:t>
            </a:r>
          </a:p>
          <a:p>
            <a:endParaRPr lang="es-MX" dirty="0"/>
          </a:p>
          <a:p>
            <a:r>
              <a:rPr lang="es-MX" dirty="0" smtClean="0"/>
              <a:t>Hay caso fortuito, cuando ocurre </a:t>
            </a:r>
            <a:r>
              <a:rPr lang="es-MX" dirty="0"/>
              <a:t>u</a:t>
            </a:r>
            <a:r>
              <a:rPr lang="es-MX" dirty="0" smtClean="0"/>
              <a:t>n acontecimiento no previsto por quien debe cumplir.</a:t>
            </a:r>
          </a:p>
          <a:p>
            <a:r>
              <a:rPr lang="es-MX" dirty="0" smtClean="0"/>
              <a:t>Hay fuerza mayor, cuando ocurre un acontecimiento que previsto por el deudor, no ha podido ser evitado por él. </a:t>
            </a:r>
          </a:p>
          <a:p>
            <a:r>
              <a:rPr lang="es-MX" dirty="0" smtClean="0"/>
              <a:t>El CCyCN los trata como sinónimos pero son diferentes</a:t>
            </a:r>
            <a:endParaRPr lang="en-US" dirty="0"/>
          </a:p>
        </p:txBody>
      </p:sp>
    </p:spTree>
    <p:extLst>
      <p:ext uri="{BB962C8B-B14F-4D97-AF65-F5344CB8AC3E}">
        <p14:creationId xmlns:p14="http://schemas.microsoft.com/office/powerpoint/2010/main" val="354882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smtClean="0"/>
              <a:t/>
            </a:r>
            <a:br>
              <a:rPr lang="es-MX" dirty="0" smtClean="0"/>
            </a:br>
            <a:r>
              <a:rPr lang="es-MX" dirty="0" smtClean="0"/>
              <a:t/>
            </a:r>
            <a:br>
              <a:rPr lang="es-MX" dirty="0" smtClean="0"/>
            </a:br>
            <a:r>
              <a:rPr lang="es-MX" dirty="0"/>
              <a:t/>
            </a:r>
            <a:br>
              <a:rPr lang="es-MX" dirty="0"/>
            </a:br>
            <a:r>
              <a:rPr lang="es-MX" dirty="0" smtClean="0"/>
              <a:t/>
            </a:r>
            <a:br>
              <a:rPr lang="es-MX" dirty="0" smtClean="0"/>
            </a:br>
            <a:r>
              <a:rPr lang="es-MX" dirty="0"/>
              <a:t/>
            </a:r>
            <a:br>
              <a:rPr lang="es-MX" dirty="0"/>
            </a:br>
            <a:r>
              <a:rPr lang="es-MX" dirty="0" smtClean="0"/>
              <a:t/>
            </a:r>
            <a:br>
              <a:rPr lang="es-MX" dirty="0" smtClean="0"/>
            </a:br>
            <a:r>
              <a:rPr lang="es-MX" dirty="0"/>
              <a:t/>
            </a:r>
            <a:br>
              <a:rPr lang="es-MX" dirty="0"/>
            </a:br>
            <a:r>
              <a:rPr lang="es-MX" dirty="0" smtClean="0"/>
              <a:t/>
            </a:r>
            <a:br>
              <a:rPr lang="es-MX" dirty="0" smtClean="0"/>
            </a:br>
            <a:r>
              <a:rPr lang="es-MX" dirty="0"/>
              <a:t/>
            </a:r>
            <a:br>
              <a:rPr lang="es-MX" dirty="0"/>
            </a:br>
            <a:r>
              <a:rPr lang="es-MX" dirty="0" smtClean="0"/>
              <a:t/>
            </a:r>
            <a:br>
              <a:rPr lang="es-MX" dirty="0" smtClean="0"/>
            </a:br>
            <a:r>
              <a:rPr lang="es-MX" dirty="0"/>
              <a:t/>
            </a:r>
            <a:br>
              <a:rPr lang="es-MX" dirty="0"/>
            </a:br>
            <a:r>
              <a:rPr lang="es-MX" dirty="0"/>
              <a:t>¿</a:t>
            </a:r>
            <a:r>
              <a:rPr lang="es-MX" dirty="0" smtClean="0"/>
              <a:t>El COVID19 es un eximente de responsabilidad?</a:t>
            </a:r>
            <a:br>
              <a:rPr lang="es-MX" dirty="0" smtClean="0"/>
            </a:br>
            <a:r>
              <a:rPr lang="es-MX" dirty="0" smtClean="0"/>
              <a:t>SI, lo es y lo </a:t>
            </a:r>
            <a:r>
              <a:rPr lang="es-MX" dirty="0"/>
              <a:t>es, porque:</a:t>
            </a:r>
            <a:br>
              <a:rPr lang="es-MX" dirty="0"/>
            </a:br>
            <a:r>
              <a:rPr lang="es-MX" dirty="0"/>
              <a:t>1º es un acontecimiento extraordinario imprevisto o que previsto, no es evitable.</a:t>
            </a:r>
            <a:br>
              <a:rPr lang="es-MX" dirty="0"/>
            </a:br>
            <a:r>
              <a:rPr lang="es-MX" dirty="0"/>
              <a:t>2º cualquier esfuerzo que se haga, es insuficiente</a:t>
            </a:r>
            <a:br>
              <a:rPr lang="es-MX" dirty="0"/>
            </a:br>
            <a:r>
              <a:rPr lang="es-MX" dirty="0"/>
              <a:t>3º es ilimitado en el tiempo.-</a:t>
            </a:r>
            <a:br>
              <a:rPr lang="es-MX" dirty="0"/>
            </a:br>
            <a:r>
              <a:rPr lang="es-MX" dirty="0"/>
              <a:t>4º la única manera de cortar con su expansión, es natural.</a:t>
            </a:r>
            <a:br>
              <a:rPr lang="es-MX" dirty="0"/>
            </a:br>
            <a:r>
              <a:rPr lang="es-MX" dirty="0"/>
              <a:t>5º las vacunas, reducen su expansión pero no extinguen la enfermedad.</a:t>
            </a:r>
            <a:br>
              <a:rPr lang="es-MX" dirty="0"/>
            </a:br>
            <a:r>
              <a:rPr lang="es-MX" dirty="0"/>
              <a:t/>
            </a:r>
            <a:br>
              <a:rPr lang="es-MX" dirty="0"/>
            </a:br>
            <a:r>
              <a:rPr lang="es-MX" dirty="0" smtClean="0"/>
              <a:t> </a:t>
            </a:r>
            <a:endParaRPr lang="en-US" dirty="0"/>
          </a:p>
        </p:txBody>
      </p:sp>
    </p:spTree>
    <p:extLst>
      <p:ext uri="{BB962C8B-B14F-4D97-AF65-F5344CB8AC3E}">
        <p14:creationId xmlns:p14="http://schemas.microsoft.com/office/powerpoint/2010/main" val="291055547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Newsprint</Template>
  <TotalTime>903</TotalTime>
  <Words>1617</Words>
  <Application>Microsoft Office PowerPoint</Application>
  <PresentationFormat>Personalizado</PresentationFormat>
  <Paragraphs>101</Paragraphs>
  <Slides>25</Slides>
  <Notes>0</Notes>
  <HiddenSlides>0</HiddenSlides>
  <MMClips>0</MMClips>
  <ScaleCrop>false</ScaleCrop>
  <HeadingPairs>
    <vt:vector size="4" baseType="variant">
      <vt:variant>
        <vt:lpstr>Tema</vt:lpstr>
      </vt:variant>
      <vt:variant>
        <vt:i4>1</vt:i4>
      </vt:variant>
      <vt:variant>
        <vt:lpstr>Títulos de diapositiva</vt:lpstr>
      </vt:variant>
      <vt:variant>
        <vt:i4>25</vt:i4>
      </vt:variant>
    </vt:vector>
  </HeadingPairs>
  <TitlesOfParts>
    <vt:vector size="26" baseType="lpstr">
      <vt:lpstr>NewsPrint</vt:lpstr>
      <vt:lpstr>COVID19 Responsabilidad del Estado y de la Empresa </vt:lpstr>
      <vt:lpstr>¿Qué es el COVID19?</vt:lpstr>
      <vt:lpstr>¿Qué es una pandemia?</vt:lpstr>
      <vt:lpstr>¿Cuándo hay pandemia de gripe?</vt:lpstr>
      <vt:lpstr>¿Cuáles fueron las pandemias del siglo XX? </vt:lpstr>
      <vt:lpstr>¿Cuántos muertos hubo por COVID19?</vt:lpstr>
      <vt:lpstr>¿Qué es la responsabilidad en el derecho?</vt:lpstr>
      <vt:lpstr>¿Cuales  son los eximentes de responsabilidad? </vt:lpstr>
      <vt:lpstr>           ¿El COVID19 es un eximente de responsabilidad? SI, lo es y lo es, porque: 1º es un acontecimiento extraordinario imprevisto o que previsto, no es evitable. 2º cualquier esfuerzo que se haga, es insuficiente 3º es ilimitado en el tiempo.- 4º la única manera de cortar con su expansión, es natural. 5º las vacunas, reducen su expansión pero no extinguen la enfermedad.   </vt:lpstr>
      <vt:lpstr>  </vt:lpstr>
      <vt:lpstr>        Ahora     ¿Es un caso fortuito o una fuerza mayor, la administración de la pandemia?   </vt:lpstr>
      <vt:lpstr>A mi entender no. </vt:lpstr>
      <vt:lpstr>  </vt:lpstr>
      <vt:lpstr>El Estado y la Responsabilidad. Ley Nacional 26.944</vt:lpstr>
      <vt:lpstr>¿El Estado, será responsable? </vt:lpstr>
      <vt:lpstr>¿La actividad es legítima o ilegítima del Estado? </vt:lpstr>
      <vt:lpstr>¿Cuál fue la actitud del Estado como administrador de la pandemia?</vt:lpstr>
      <vt:lpstr>¿Cuál es la extension de la responsabilidad del Estado? </vt:lpstr>
      <vt:lpstr>Las Empresas ¿Son responsables?</vt:lpstr>
      <vt:lpstr>¿Es vulnerable la empresa?</vt:lpstr>
      <vt:lpstr>La EMPRESA, ¿Es una ACREEDORA INVOLUNTARIA del ESTADO?.-</vt:lpstr>
      <vt:lpstr>¿Cual es el elemento de imputación de responsabilidad? </vt:lpstr>
      <vt:lpstr>La extensión de la responsabilidad del Estado</vt:lpstr>
      <vt:lpstr>¿Cuál es el problema más serio? </vt:lpstr>
      <vt:lpstr>CONCLUSION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COVID19 Responsabilidad del Estado y de la Empresa</dc:title>
  <dc:creator>carlos gonzalez la riva</dc:creator>
  <cp:lastModifiedBy>Hugo-Patri</cp:lastModifiedBy>
  <cp:revision>53</cp:revision>
  <dcterms:created xsi:type="dcterms:W3CDTF">2020-09-21T16:02:52Z</dcterms:created>
  <dcterms:modified xsi:type="dcterms:W3CDTF">2020-09-23T21:49:37Z</dcterms:modified>
</cp:coreProperties>
</file>